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98F2250-87BB-4B39-8F97-A324C2D954D0}" type="datetimeFigureOut">
              <a:rPr lang="fr-FR" smtClean="0"/>
              <a:t>11/09/2020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4AF6523-8AE5-4C3E-9420-6243CBF00186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Réunion de formation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L’histoire de la vie monastique</a:t>
            </a:r>
          </a:p>
          <a:p>
            <a:r>
              <a:rPr lang="fr-FR" dirty="0" smtClean="0"/>
              <a:t>L’histoire du chant grégorien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b. Le Nouveau Testament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Voici l’Agneau de Dieu qui enlève le péché du monde » (</a:t>
            </a:r>
            <a:r>
              <a:rPr lang="fr-FR" dirty="0" err="1" smtClean="0"/>
              <a:t>Jn</a:t>
            </a:r>
            <a:r>
              <a:rPr lang="fr-FR" dirty="0" smtClean="0"/>
              <a:t> 1,29)</a:t>
            </a:r>
            <a:endParaRPr lang="fr-FR" dirty="0"/>
          </a:p>
        </p:txBody>
      </p:sp>
      <p:pic>
        <p:nvPicPr>
          <p:cNvPr id="7170" name="Picture 2" descr="C:\Users\win7\Downloads\imagenes presentacion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5000660" cy="342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c. Jésus Christ, l’idéal de moine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 descr="C:\Users\win7\Downloads\imagenes presentacion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500858" cy="4637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d. Les premières chrétiens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vie commun de l’Église primitive.</a:t>
            </a:r>
            <a:endParaRPr lang="fr-FR" dirty="0"/>
          </a:p>
        </p:txBody>
      </p:sp>
      <p:pic>
        <p:nvPicPr>
          <p:cNvPr id="9218" name="Picture 2" descr="C:\Users\win7\Downloads\imagenes presentacion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57430"/>
            <a:ext cx="3714776" cy="1857388"/>
          </a:xfrm>
          <a:prstGeom prst="rect">
            <a:avLst/>
          </a:prstGeom>
          <a:noFill/>
        </p:spPr>
      </p:pic>
      <p:pic>
        <p:nvPicPr>
          <p:cNvPr id="9219" name="Picture 3" descr="C:\Users\win7\Downloads\imagenes presentacion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5000660" cy="324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d. Les premières chrétiens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L’idéal du martyre dans les premières </a:t>
            </a:r>
            <a:r>
              <a:rPr lang="fr-FR" dirty="0" err="1" smtClean="0"/>
              <a:t>siecles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42" name="Picture 2" descr="C:\Users\win7\Downloads\imagenes presentacion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3239079" cy="1928826"/>
          </a:xfrm>
          <a:prstGeom prst="rect">
            <a:avLst/>
          </a:prstGeom>
          <a:noFill/>
        </p:spPr>
      </p:pic>
      <p:pic>
        <p:nvPicPr>
          <p:cNvPr id="10243" name="Picture 3" descr="C:\Users\win7\Downloads\imagenes presentacion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00306"/>
            <a:ext cx="3258411" cy="1832856"/>
          </a:xfrm>
          <a:prstGeom prst="rect">
            <a:avLst/>
          </a:prstGeom>
          <a:noFill/>
        </p:spPr>
      </p:pic>
      <p:pic>
        <p:nvPicPr>
          <p:cNvPr id="10244" name="Picture 4" descr="C:\Users\win7\Downloads\imagenes presentacion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786190"/>
            <a:ext cx="2258539" cy="281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e. La </a:t>
            </a:r>
            <a:r>
              <a:rPr lang="fr-FR" i="1" dirty="0" err="1" smtClean="0"/>
              <a:t>fuga</a:t>
            </a:r>
            <a:r>
              <a:rPr lang="fr-FR" i="1" dirty="0" smtClean="0"/>
              <a:t> </a:t>
            </a:r>
            <a:r>
              <a:rPr lang="fr-FR" i="1" dirty="0" err="1" smtClean="0"/>
              <a:t>mundi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premières anachorètes : saint Paul de Thèbes, le premier ermite.</a:t>
            </a:r>
            <a:endParaRPr lang="fr-FR" dirty="0"/>
          </a:p>
        </p:txBody>
      </p:sp>
      <p:pic>
        <p:nvPicPr>
          <p:cNvPr id="11266" name="Picture 2" descr="C:\Users\win7\Downloads\imagenes presentacion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8934"/>
            <a:ext cx="4321180" cy="3331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e. La </a:t>
            </a:r>
            <a:r>
              <a:rPr lang="fr-FR" i="1" dirty="0" err="1" smtClean="0"/>
              <a:t>fuga</a:t>
            </a:r>
            <a:r>
              <a:rPr lang="fr-FR" i="1" dirty="0" smtClean="0"/>
              <a:t> </a:t>
            </a:r>
            <a:r>
              <a:rPr lang="fr-FR" i="1" dirty="0" err="1" smtClean="0"/>
              <a:t>mundi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Sépulcre de saint Paul de Thèbes ; saint Paul et saint Antoine.</a:t>
            </a:r>
            <a:endParaRPr lang="fr-FR" dirty="0"/>
          </a:p>
        </p:txBody>
      </p:sp>
      <p:pic>
        <p:nvPicPr>
          <p:cNvPr id="12290" name="Picture 2" descr="C:\Users\win7\Downloads\imagenes presentacion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2928934"/>
            <a:ext cx="4429157" cy="3321868"/>
          </a:xfrm>
          <a:prstGeom prst="rect">
            <a:avLst/>
          </a:prstGeom>
          <a:noFill/>
        </p:spPr>
      </p:pic>
      <p:pic>
        <p:nvPicPr>
          <p:cNvPr id="12291" name="Picture 3" descr="C:\Users\win7\Downloads\imagenes presentacion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48" y="3429000"/>
            <a:ext cx="3980587" cy="2890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e. La </a:t>
            </a:r>
            <a:r>
              <a:rPr lang="fr-FR" i="1" dirty="0" err="1" smtClean="0"/>
              <a:t>fuga</a:t>
            </a:r>
            <a:r>
              <a:rPr lang="fr-FR" i="1" dirty="0" smtClean="0"/>
              <a:t> </a:t>
            </a:r>
            <a:r>
              <a:rPr lang="fr-FR" i="1" dirty="0" err="1" smtClean="0"/>
              <a:t>mundi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Saint Antoine l’Abbé.</a:t>
            </a:r>
          </a:p>
          <a:p>
            <a:r>
              <a:rPr lang="fr-FR" dirty="0" smtClean="0"/>
              <a:t>Considéré le fondateur du </a:t>
            </a:r>
            <a:r>
              <a:rPr lang="fr-FR" dirty="0" err="1" smtClean="0"/>
              <a:t>monasticisme</a:t>
            </a:r>
            <a:r>
              <a:rPr lang="fr-FR" dirty="0" smtClean="0"/>
              <a:t>.</a:t>
            </a:r>
          </a:p>
          <a:p>
            <a:r>
              <a:rPr lang="fr-FR" dirty="0" smtClean="0"/>
              <a:t>« Si tu veux être parfait, va, vends ce que tu possèdes, donne-le aux pauvres, et tu auras un trésor dans les cieux » (Mt 19,21</a:t>
            </a:r>
            <a:r>
              <a:rPr lang="fr-FR" dirty="0" smtClean="0"/>
              <a:t>)</a:t>
            </a:r>
          </a:p>
          <a:p>
            <a:r>
              <a:rPr lang="fr-FR" dirty="0" smtClean="0"/>
              <a:t>«</a:t>
            </a:r>
            <a:r>
              <a:rPr lang="fr-FR" dirty="0" smtClean="0"/>
              <a:t> Ne vous faites pas de souci pour demain </a:t>
            </a:r>
            <a:r>
              <a:rPr lang="fr-FR" dirty="0" smtClean="0"/>
              <a:t>» (</a:t>
            </a:r>
            <a:r>
              <a:rPr lang="fr-FR" dirty="0" smtClean="0"/>
              <a:t>Mt 6,34). 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e. La </a:t>
            </a:r>
            <a:r>
              <a:rPr lang="fr-FR" i="1" dirty="0" err="1" smtClean="0"/>
              <a:t>fuga</a:t>
            </a:r>
            <a:r>
              <a:rPr lang="fr-FR" i="1" dirty="0" smtClean="0"/>
              <a:t> </a:t>
            </a:r>
            <a:r>
              <a:rPr lang="fr-FR" i="1" dirty="0" err="1" smtClean="0"/>
              <a:t>mundi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Saint Antoine l’Abbé.</a:t>
            </a:r>
          </a:p>
        </p:txBody>
      </p:sp>
      <p:pic>
        <p:nvPicPr>
          <p:cNvPr id="13314" name="Picture 2" descr="C:\Users\win7\Downloads\imagenes presentacion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2992224" cy="4229107"/>
          </a:xfrm>
          <a:prstGeom prst="rect">
            <a:avLst/>
          </a:prstGeom>
          <a:noFill/>
        </p:spPr>
      </p:pic>
      <p:pic>
        <p:nvPicPr>
          <p:cNvPr id="13315" name="Picture 3" descr="C:\Users\win7\Downloads\imagenes presentacion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242" y="1643050"/>
            <a:ext cx="2595746" cy="4857784"/>
          </a:xfrm>
          <a:prstGeom prst="rect">
            <a:avLst/>
          </a:prstGeom>
          <a:noFill/>
        </p:spPr>
      </p:pic>
      <p:pic>
        <p:nvPicPr>
          <p:cNvPr id="13316" name="Picture 4" descr="C:\Users\win7\Downloads\imagenes presentacion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833684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e. La </a:t>
            </a:r>
            <a:r>
              <a:rPr lang="fr-FR" i="1" dirty="0" err="1" smtClean="0"/>
              <a:t>fuga</a:t>
            </a:r>
            <a:r>
              <a:rPr lang="fr-FR" i="1" dirty="0" smtClean="0"/>
              <a:t> </a:t>
            </a:r>
            <a:r>
              <a:rPr lang="fr-FR" i="1" dirty="0" err="1" smtClean="0"/>
              <a:t>mundi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Saint Pacôme : l’initiation du cénobitisme.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14339" name="Picture 3" descr="C:\Users\win7\Downloads\imagenes presentacion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635" y="3357562"/>
            <a:ext cx="3670690" cy="2222488"/>
          </a:xfrm>
          <a:prstGeom prst="rect">
            <a:avLst/>
          </a:prstGeom>
          <a:noFill/>
        </p:spPr>
      </p:pic>
      <p:pic>
        <p:nvPicPr>
          <p:cNvPr id="14340" name="Picture 4" descr="C:\Users\win7\Downloads\imagenes presentacion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465995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win7\Downloads\imagenes presentacion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14752"/>
            <a:ext cx="3516313" cy="234713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e. La </a:t>
            </a:r>
            <a:r>
              <a:rPr lang="fr-FR" i="1" dirty="0" err="1" smtClean="0"/>
              <a:t>fuga</a:t>
            </a:r>
            <a:r>
              <a:rPr lang="fr-FR" i="1" dirty="0" smtClean="0"/>
              <a:t> </a:t>
            </a:r>
            <a:r>
              <a:rPr lang="fr-FR" i="1" dirty="0" err="1" smtClean="0"/>
              <a:t>mundi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moines syriens.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15362" name="Picture 2" descr="C:\Users\win7\Downloads\imagenes presentacion\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85992"/>
            <a:ext cx="2214578" cy="4008386"/>
          </a:xfrm>
          <a:prstGeom prst="rect">
            <a:avLst/>
          </a:prstGeom>
          <a:noFill/>
        </p:spPr>
      </p:pic>
      <p:pic>
        <p:nvPicPr>
          <p:cNvPr id="15363" name="Picture 3" descr="C:\Users\win7\Downloads\imagenes presentacion\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14488"/>
            <a:ext cx="2857520" cy="3412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Histoire de la vie monastique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e. La </a:t>
            </a:r>
            <a:r>
              <a:rPr lang="fr-FR" i="1" dirty="0" err="1" smtClean="0"/>
              <a:t>fuga</a:t>
            </a:r>
            <a:r>
              <a:rPr lang="fr-FR" i="1" dirty="0" smtClean="0"/>
              <a:t> </a:t>
            </a:r>
            <a:r>
              <a:rPr lang="fr-FR" i="1" dirty="0" err="1" smtClean="0"/>
              <a:t>mundi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Saint Basile le Grand, patriarche du vie monastique oriental.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16386" name="Picture 2" descr="C:\Users\win7\Downloads\imagenes presentacion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496"/>
            <a:ext cx="2643206" cy="3620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e. La </a:t>
            </a:r>
            <a:r>
              <a:rPr lang="fr-FR" i="1" dirty="0" err="1" smtClean="0"/>
              <a:t>fuga</a:t>
            </a:r>
            <a:r>
              <a:rPr lang="fr-FR" i="1" dirty="0" smtClean="0"/>
              <a:t> </a:t>
            </a:r>
            <a:r>
              <a:rPr lang="fr-FR" i="1" dirty="0" err="1" smtClean="0"/>
              <a:t>mundi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Vie monastique occidental : </a:t>
            </a:r>
            <a:r>
              <a:rPr lang="fr-FR" dirty="0" smtClean="0"/>
              <a:t>saint Martin de </a:t>
            </a:r>
            <a:r>
              <a:rPr lang="fr-FR" dirty="0" smtClean="0"/>
              <a:t>Tours, saint </a:t>
            </a:r>
            <a:r>
              <a:rPr lang="fr-FR" dirty="0" smtClean="0"/>
              <a:t>Eusèbe de </a:t>
            </a:r>
            <a:r>
              <a:rPr lang="fr-FR" dirty="0" smtClean="0"/>
              <a:t>Verceil, saint Jérôme, saint Augustin, saint Patrice, etc.</a:t>
            </a: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17410" name="Picture 2" descr="C:\Users\win7\Downloads\imagenes presentacion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1643074" cy="2477515"/>
          </a:xfrm>
          <a:prstGeom prst="rect">
            <a:avLst/>
          </a:prstGeom>
          <a:noFill/>
        </p:spPr>
      </p:pic>
      <p:pic>
        <p:nvPicPr>
          <p:cNvPr id="17411" name="Picture 3" descr="C:\Users\win7\Downloads\imagenes presentacion\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929066"/>
            <a:ext cx="1707486" cy="2386007"/>
          </a:xfrm>
          <a:prstGeom prst="rect">
            <a:avLst/>
          </a:prstGeom>
          <a:noFill/>
        </p:spPr>
      </p:pic>
      <p:pic>
        <p:nvPicPr>
          <p:cNvPr id="17412" name="Picture 4" descr="C:\Users\win7\Downloads\imagenes presentacion\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429000"/>
            <a:ext cx="2707200" cy="2030400"/>
          </a:xfrm>
          <a:prstGeom prst="rect">
            <a:avLst/>
          </a:prstGeom>
          <a:noFill/>
        </p:spPr>
      </p:pic>
      <p:pic>
        <p:nvPicPr>
          <p:cNvPr id="17413" name="Picture 5" descr="C:\Users\win7\Downloads\imagenes presentacion\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4500570"/>
            <a:ext cx="1305964" cy="1785934"/>
          </a:xfrm>
          <a:prstGeom prst="rect">
            <a:avLst/>
          </a:prstGeom>
          <a:noFill/>
        </p:spPr>
      </p:pic>
      <p:pic>
        <p:nvPicPr>
          <p:cNvPr id="17414" name="Picture 6" descr="C:\Users\win7\Downloads\imagenes presentacion\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643446"/>
            <a:ext cx="2524125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f. Saint Benoît de </a:t>
            </a:r>
            <a:r>
              <a:rPr lang="fr-FR" dirty="0" err="1" smtClean="0"/>
              <a:t>Nursie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6237"/>
            <a:ext cx="4114800" cy="4526280"/>
          </a:xfrm>
        </p:spPr>
        <p:txBody>
          <a:bodyPr/>
          <a:lstStyle/>
          <a:p>
            <a:r>
              <a:rPr lang="fr-FR" dirty="0" smtClean="0"/>
              <a:t>… un homme béni </a:t>
            </a:r>
            <a:r>
              <a:rPr lang="fr-FR" dirty="0" smtClean="0"/>
              <a:t>par Dieu non seulement pour son nom (ce signifie Benoît) mais aussi pour sa </a:t>
            </a:r>
            <a:r>
              <a:rPr lang="fr-FR" dirty="0" smtClean="0"/>
              <a:t>vie…</a:t>
            </a:r>
            <a:endParaRPr lang="fr-FR" b="1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18434" name="Picture 2" descr="C:\Users\win7\Downloads\imagenes presentacion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2878686" cy="4879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f. Saint Benoît de </a:t>
            </a:r>
            <a:r>
              <a:rPr lang="fr-FR" dirty="0" err="1" smtClean="0"/>
              <a:t>Nursie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L’Abbaye de la Grotte de Subiaco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19458" name="Picture 2" descr="C:\Users\win7\Downloads\imagenes presentacion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3929090" cy="2643206"/>
          </a:xfrm>
          <a:prstGeom prst="rect">
            <a:avLst/>
          </a:prstGeom>
          <a:noFill/>
        </p:spPr>
      </p:pic>
      <p:pic>
        <p:nvPicPr>
          <p:cNvPr id="19459" name="Picture 3" descr="C:\Users\win7\Downloads\imagenes presentacion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143248"/>
            <a:ext cx="4229100" cy="317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f. Saint Benoît de </a:t>
            </a:r>
            <a:r>
              <a:rPr lang="fr-FR" dirty="0" err="1" smtClean="0"/>
              <a:t>Nursie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L’Abbaye de Mont-Cassin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20482" name="Picture 2" descr="C:\Users\win7\Downloads\imagenes presentacion\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357850" cy="4018388"/>
          </a:xfrm>
          <a:prstGeom prst="rect">
            <a:avLst/>
          </a:prstGeom>
          <a:noFill/>
        </p:spPr>
      </p:pic>
      <p:pic>
        <p:nvPicPr>
          <p:cNvPr id="20483" name="Picture 3" descr="C:\Users\win7\Downloads\imagenes presentacion\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357694"/>
            <a:ext cx="2628900" cy="1743075"/>
          </a:xfrm>
          <a:prstGeom prst="rect">
            <a:avLst/>
          </a:prstGeom>
          <a:noFill/>
        </p:spPr>
      </p:pic>
      <p:pic>
        <p:nvPicPr>
          <p:cNvPr id="20484" name="Picture 4" descr="C:\Users\win7\Downloads\imagenes presentacion\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2500306"/>
            <a:ext cx="2357454" cy="154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g. La Réforme carolingienne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</p:txBody>
      </p:sp>
      <p:pic>
        <p:nvPicPr>
          <p:cNvPr id="21506" name="Picture 2" descr="C:\Users\win7\Downloads\imagenes presentacion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4971396" cy="2714644"/>
          </a:xfrm>
          <a:prstGeom prst="rect">
            <a:avLst/>
          </a:prstGeom>
          <a:noFill/>
        </p:spPr>
      </p:pic>
      <p:pic>
        <p:nvPicPr>
          <p:cNvPr id="21507" name="Picture 3" descr="C:\Users\win7\Downloads\imagenes presentacion\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500306"/>
            <a:ext cx="2984150" cy="3860816"/>
          </a:xfrm>
          <a:prstGeom prst="rect">
            <a:avLst/>
          </a:prstGeom>
          <a:noFill/>
        </p:spPr>
      </p:pic>
      <p:pic>
        <p:nvPicPr>
          <p:cNvPr id="21508" name="Picture 4" descr="C:\Users\win7\Downloads\imagenes presentacion\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2189320" cy="3174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g. La Réforme carolingienne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Saint Benoît de Aniane et Louis le Pieux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22530" name="Picture 2" descr="C:\Users\win7\Downloads\imagenes presentacion\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3429000" cy="3448050"/>
          </a:xfrm>
          <a:prstGeom prst="rect">
            <a:avLst/>
          </a:prstGeom>
          <a:noFill/>
        </p:spPr>
      </p:pic>
      <p:pic>
        <p:nvPicPr>
          <p:cNvPr id="22531" name="Picture 3" descr="C:\Users\win7\Downloads\imagenes presentacion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428868"/>
            <a:ext cx="2714644" cy="388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h. Xe-XIe siècles :</a:t>
            </a:r>
            <a:r>
              <a:rPr lang="fr-FR" dirty="0" smtClean="0"/>
              <a:t> </a:t>
            </a:r>
            <a:r>
              <a:rPr lang="fr-FR" dirty="0" smtClean="0"/>
              <a:t>Cluny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</p:txBody>
      </p:sp>
      <p:pic>
        <p:nvPicPr>
          <p:cNvPr id="23555" name="Picture 3" descr="C:\Users\win7\Downloads\imagenes presentacion\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643050"/>
            <a:ext cx="4481498" cy="3195237"/>
          </a:xfrm>
          <a:prstGeom prst="rect">
            <a:avLst/>
          </a:prstGeom>
          <a:noFill/>
        </p:spPr>
      </p:pic>
      <p:pic>
        <p:nvPicPr>
          <p:cNvPr id="23556" name="Picture 4" descr="C:\Users\win7\Downloads\imagenes presentacion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028" y="4500570"/>
            <a:ext cx="2968734" cy="1804990"/>
          </a:xfrm>
          <a:prstGeom prst="rect">
            <a:avLst/>
          </a:prstGeom>
          <a:noFill/>
        </p:spPr>
      </p:pic>
      <p:pic>
        <p:nvPicPr>
          <p:cNvPr id="23557" name="Picture 5" descr="C:\Users\win7\Downloads\imagenes presentacion\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57170"/>
            <a:ext cx="2928958" cy="3910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</a:t>
            </a:r>
            <a:r>
              <a:rPr lang="fr-FR" dirty="0" smtClean="0"/>
              <a:t>. XIIe siècle :</a:t>
            </a:r>
            <a:r>
              <a:rPr lang="fr-FR" dirty="0" smtClean="0"/>
              <a:t> </a:t>
            </a:r>
            <a:r>
              <a:rPr lang="fr-FR" dirty="0" err="1" smtClean="0"/>
              <a:t>Citeaux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La figure plus important</a:t>
            </a:r>
          </a:p>
          <a:p>
            <a:pPr>
              <a:buNone/>
            </a:pPr>
            <a:r>
              <a:rPr lang="fr-FR" dirty="0" smtClean="0"/>
              <a:t>e</a:t>
            </a:r>
            <a:r>
              <a:rPr lang="fr-FR" dirty="0" smtClean="0"/>
              <a:t>st saint Bernard.</a:t>
            </a:r>
          </a:p>
        </p:txBody>
      </p:sp>
      <p:pic>
        <p:nvPicPr>
          <p:cNvPr id="24578" name="Picture 2" descr="C:\Users\win7\Downloads\imagenes presentacion\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4936114" cy="3289051"/>
          </a:xfrm>
          <a:prstGeom prst="rect">
            <a:avLst/>
          </a:prstGeom>
          <a:noFill/>
        </p:spPr>
      </p:pic>
      <p:pic>
        <p:nvPicPr>
          <p:cNvPr id="24579" name="Picture 3" descr="C:\Users\win7\Downloads\imagenes presentacion\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2753459" cy="4854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i. XIIe siècle :</a:t>
            </a:r>
            <a:r>
              <a:rPr lang="fr-FR" dirty="0" smtClean="0"/>
              <a:t> </a:t>
            </a:r>
            <a:r>
              <a:rPr lang="fr-FR" dirty="0" smtClean="0"/>
              <a:t>La Chartreuse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Fondation de saint Bruno</a:t>
            </a:r>
          </a:p>
        </p:txBody>
      </p:sp>
      <p:pic>
        <p:nvPicPr>
          <p:cNvPr id="25602" name="Picture 2" descr="C:\Users\win7\Downloads\imagenes presentacion\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5143536" cy="3858242"/>
          </a:xfrm>
          <a:prstGeom prst="rect">
            <a:avLst/>
          </a:prstGeom>
          <a:noFill/>
        </p:spPr>
      </p:pic>
      <p:pic>
        <p:nvPicPr>
          <p:cNvPr id="25603" name="Picture 3" descr="C:\Users\win7\Downloads\imagenes presentacion\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8344" y="2000240"/>
            <a:ext cx="2879871" cy="4343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a. Les racines de la vie monastique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… le </a:t>
            </a:r>
            <a:r>
              <a:rPr lang="fr-FR" dirty="0" smtClean="0"/>
              <a:t>type de vie que nous appelons monastique ou contemplatif, est enraciné dans la nature de l’être </a:t>
            </a:r>
            <a:r>
              <a:rPr lang="fr-FR" dirty="0" smtClean="0"/>
              <a:t>humain.</a:t>
            </a:r>
          </a:p>
          <a:p>
            <a:r>
              <a:rPr lang="fr-FR" dirty="0" smtClean="0"/>
              <a:t>Etymologie : « </a:t>
            </a:r>
            <a:r>
              <a:rPr lang="el-GR" dirty="0" smtClean="0"/>
              <a:t>μονο</a:t>
            </a:r>
            <a:r>
              <a:rPr lang="el-GR" dirty="0" smtClean="0"/>
              <a:t>ς</a:t>
            </a:r>
            <a:r>
              <a:rPr lang="fr-FR" dirty="0" smtClean="0"/>
              <a:t> »; solitude.</a:t>
            </a:r>
          </a:p>
          <a:p>
            <a:r>
              <a:rPr lang="fr-FR" dirty="0" smtClean="0"/>
              <a:t>Manifestations en Inde; Egypte; Grèce; China.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j. XIIIe s. : Les ordres mendiants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Principalement, les franciscains et les dominicains.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26626" name="Picture 2" descr="C:\Users\win7\Downloads\imagenes presentacion\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00306"/>
            <a:ext cx="3348055" cy="3621694"/>
          </a:xfrm>
          <a:prstGeom prst="rect">
            <a:avLst/>
          </a:prstGeom>
          <a:noFill/>
        </p:spPr>
      </p:pic>
      <p:pic>
        <p:nvPicPr>
          <p:cNvPr id="26627" name="Picture 3" descr="C:\Users\win7\Downloads\imagenes presentacion\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4230344" cy="2755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k. XVIe : La Compagnie de Jésus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Fondée par saint Ignace de Loyola.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27650" name="Picture 2" descr="C:\Users\win7\Downloads\imagenes presentacion\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00306"/>
            <a:ext cx="4641856" cy="2467920"/>
          </a:xfrm>
          <a:prstGeom prst="rect">
            <a:avLst/>
          </a:prstGeom>
          <a:noFill/>
        </p:spPr>
      </p:pic>
      <p:pic>
        <p:nvPicPr>
          <p:cNvPr id="27651" name="Picture 3" descr="C:\Users\win7\Downloads\imagenes presentacion\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496"/>
            <a:ext cx="2364826" cy="2743198"/>
          </a:xfrm>
          <a:prstGeom prst="rect">
            <a:avLst/>
          </a:prstGeom>
          <a:noFill/>
        </p:spPr>
      </p:pic>
      <p:pic>
        <p:nvPicPr>
          <p:cNvPr id="27652" name="Picture 4" descr="C:\Users\win7\Downloads\imagenes presentacion\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2628602" cy="3590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</a:t>
            </a:r>
            <a:r>
              <a:rPr lang="fr-FR" dirty="0" smtClean="0"/>
              <a:t>. XIXe-XXe s. : Revitalisation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Prosper </a:t>
            </a:r>
            <a:r>
              <a:rPr lang="fr-FR" dirty="0" err="1" smtClean="0"/>
              <a:t>Guéranguer</a:t>
            </a:r>
            <a:r>
              <a:rPr lang="fr-FR" dirty="0" smtClean="0"/>
              <a:t>, </a:t>
            </a:r>
            <a:r>
              <a:rPr lang="fr-FR" dirty="0" err="1" smtClean="0"/>
              <a:t>Columba</a:t>
            </a:r>
            <a:r>
              <a:rPr lang="fr-FR" dirty="0" smtClean="0"/>
              <a:t> Marmion, saint </a:t>
            </a:r>
            <a:r>
              <a:rPr lang="fr-FR" dirty="0" smtClean="0"/>
              <a:t>Raphaël </a:t>
            </a:r>
            <a:r>
              <a:rPr lang="fr-FR" dirty="0" err="1" smtClean="0"/>
              <a:t>Arnaiz</a:t>
            </a:r>
            <a:r>
              <a:rPr lang="fr-FR" dirty="0" smtClean="0"/>
              <a:t>, Pie </a:t>
            </a:r>
            <a:r>
              <a:rPr lang="fr-FR" dirty="0" smtClean="0"/>
              <a:t>de </a:t>
            </a:r>
            <a:r>
              <a:rPr lang="fr-FR" dirty="0" err="1" smtClean="0"/>
              <a:t>Pietrelcina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28674" name="Picture 2" descr="C:\Users\win7\Downloads\imagenes presentacion\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928934"/>
            <a:ext cx="1927692" cy="2428892"/>
          </a:xfrm>
          <a:prstGeom prst="rect">
            <a:avLst/>
          </a:prstGeom>
          <a:noFill/>
        </p:spPr>
      </p:pic>
      <p:pic>
        <p:nvPicPr>
          <p:cNvPr id="28675" name="Picture 3" descr="C:\Users\win7\Downloads\imagenes presentacion\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357562"/>
            <a:ext cx="1871034" cy="2643206"/>
          </a:xfrm>
          <a:prstGeom prst="rect">
            <a:avLst/>
          </a:prstGeom>
          <a:noFill/>
        </p:spPr>
      </p:pic>
      <p:pic>
        <p:nvPicPr>
          <p:cNvPr id="28676" name="Picture 4" descr="C:\Users\win7\Downloads\imagenes presentacion\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286124"/>
            <a:ext cx="1892107" cy="2928958"/>
          </a:xfrm>
          <a:prstGeom prst="rect">
            <a:avLst/>
          </a:prstGeom>
          <a:noFill/>
        </p:spPr>
      </p:pic>
      <p:pic>
        <p:nvPicPr>
          <p:cNvPr id="28677" name="Picture 5" descr="C:\Users\win7\Downloads\imagenes presentacion\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143248"/>
            <a:ext cx="282679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dirty="0" smtClean="0"/>
              <a:t>. </a:t>
            </a:r>
            <a:r>
              <a:rPr lang="fr-FR" dirty="0" smtClean="0"/>
              <a:t>Les éléments qui constituent l’état monastique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a. L’</a:t>
            </a:r>
            <a:r>
              <a:rPr lang="fr-FR" dirty="0" smtClean="0"/>
              <a:t>é</a:t>
            </a:r>
            <a:r>
              <a:rPr lang="fr-FR" dirty="0" smtClean="0"/>
              <a:t>lément essentiel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recherche de Dieu seul.</a:t>
            </a:r>
          </a:p>
          <a:p>
            <a:r>
              <a:rPr lang="fr-FR" dirty="0" smtClean="0"/>
              <a:t>Elle constitue la vie contemplative.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29698" name="Picture 2" descr="C:\Users\win7\Downloads\imagenes presentacion\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545167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</a:t>
            </a:r>
            <a:r>
              <a:rPr lang="fr-FR" dirty="0" smtClean="0"/>
              <a:t>. Les moyens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… des </a:t>
            </a:r>
            <a:r>
              <a:rPr lang="fr-FR" dirty="0" smtClean="0"/>
              <a:t>pratiques communes à toute l’histoire monastique : le </a:t>
            </a:r>
            <a:r>
              <a:rPr lang="fr-FR" i="1" dirty="0" smtClean="0"/>
              <a:t>silence</a:t>
            </a:r>
            <a:r>
              <a:rPr lang="fr-FR" dirty="0" smtClean="0"/>
              <a:t>, la </a:t>
            </a:r>
            <a:r>
              <a:rPr lang="fr-FR" i="1" dirty="0" smtClean="0"/>
              <a:t>clôture</a:t>
            </a:r>
            <a:r>
              <a:rPr lang="fr-FR" dirty="0" smtClean="0"/>
              <a:t>, la </a:t>
            </a:r>
            <a:r>
              <a:rPr lang="fr-FR" i="1" dirty="0" smtClean="0"/>
              <a:t>prière continue</a:t>
            </a:r>
            <a:r>
              <a:rPr lang="fr-FR" dirty="0" smtClean="0"/>
              <a:t>, la </a:t>
            </a:r>
            <a:r>
              <a:rPr lang="fr-FR" i="1" dirty="0" smtClean="0"/>
              <a:t>prière </a:t>
            </a:r>
            <a:r>
              <a:rPr lang="fr-FR" i="1" dirty="0" smtClean="0"/>
              <a:t>liturgique</a:t>
            </a:r>
            <a:r>
              <a:rPr lang="fr-FR" dirty="0" smtClean="0"/>
              <a:t>, l’</a:t>
            </a:r>
            <a:r>
              <a:rPr lang="fr-FR" i="1" dirty="0" smtClean="0"/>
              <a:t>étude</a:t>
            </a:r>
            <a:r>
              <a:rPr lang="fr-FR" dirty="0" smtClean="0"/>
              <a:t>, le </a:t>
            </a:r>
            <a:r>
              <a:rPr lang="fr-FR" i="1" dirty="0" smtClean="0"/>
              <a:t>travail</a:t>
            </a:r>
            <a:r>
              <a:rPr lang="fr-FR" dirty="0" smtClean="0"/>
              <a:t>, la </a:t>
            </a:r>
            <a:r>
              <a:rPr lang="fr-FR" i="1" dirty="0" smtClean="0"/>
              <a:t>vie communautaire</a:t>
            </a:r>
            <a:r>
              <a:rPr lang="fr-FR" dirty="0" smtClean="0"/>
              <a:t>, la </a:t>
            </a:r>
            <a:r>
              <a:rPr lang="fr-FR" i="1" dirty="0" smtClean="0"/>
              <a:t>recréation</a:t>
            </a:r>
            <a:r>
              <a:rPr lang="fr-FR" dirty="0" smtClean="0"/>
              <a:t>, certains apostolats comme l’</a:t>
            </a:r>
            <a:r>
              <a:rPr lang="fr-FR" i="1" dirty="0" smtClean="0"/>
              <a:t>accompagnement spirituel</a:t>
            </a:r>
            <a:r>
              <a:rPr lang="fr-FR" dirty="0" smtClean="0"/>
              <a:t>, la </a:t>
            </a:r>
            <a:r>
              <a:rPr lang="fr-FR" i="1" dirty="0" smtClean="0"/>
              <a:t>prédication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c. Le chant liturgique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… exprime </a:t>
            </a:r>
            <a:r>
              <a:rPr lang="fr-FR" dirty="0" smtClean="0"/>
              <a:t>et réalise des </a:t>
            </a:r>
            <a:r>
              <a:rPr lang="fr-FR" dirty="0" smtClean="0"/>
              <a:t>mouvements intérieures ;</a:t>
            </a:r>
            <a:endParaRPr lang="fr-FR" dirty="0" smtClean="0"/>
          </a:p>
          <a:p>
            <a:r>
              <a:rPr lang="fr-FR" dirty="0" smtClean="0"/>
              <a:t>fait </a:t>
            </a:r>
            <a:r>
              <a:rPr lang="fr-FR" dirty="0" smtClean="0"/>
              <a:t>la </a:t>
            </a:r>
            <a:r>
              <a:rPr lang="fr-FR" dirty="0" smtClean="0"/>
              <a:t>communauté ; </a:t>
            </a:r>
            <a:endParaRPr lang="fr-FR" dirty="0" smtClean="0"/>
          </a:p>
          <a:p>
            <a:r>
              <a:rPr lang="fr-FR" dirty="0" smtClean="0"/>
              <a:t>fait </a:t>
            </a:r>
            <a:r>
              <a:rPr lang="fr-FR" dirty="0" smtClean="0"/>
              <a:t>la </a:t>
            </a:r>
            <a:r>
              <a:rPr lang="fr-FR" dirty="0" smtClean="0"/>
              <a:t>fête ;</a:t>
            </a:r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smtClean="0"/>
              <a:t>une « fonction ministérielle </a:t>
            </a:r>
            <a:r>
              <a:rPr lang="fr-FR" dirty="0" smtClean="0"/>
              <a:t>».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30722" name="Picture 2" descr="C:\Users\win7\Downloads\imagenes presentacion\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357694"/>
            <a:ext cx="4791178" cy="2033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Brève histoire du chant grégorien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a. Des origines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Saint Grégoire le Grand et les « </a:t>
            </a:r>
            <a:r>
              <a:rPr lang="fr-FR" i="1" dirty="0" smtClean="0"/>
              <a:t>Scholae </a:t>
            </a:r>
            <a:r>
              <a:rPr lang="fr-FR" i="1" dirty="0" err="1" smtClean="0"/>
              <a:t>cantorum</a:t>
            </a:r>
            <a:r>
              <a:rPr lang="fr-FR" dirty="0" smtClean="0"/>
              <a:t> ».</a:t>
            </a:r>
          </a:p>
        </p:txBody>
      </p:sp>
      <p:pic>
        <p:nvPicPr>
          <p:cNvPr id="31746" name="Picture 2" descr="C:\Users\win7\Downloads\imagenes presentacion\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5000660" cy="3214710"/>
          </a:xfrm>
          <a:prstGeom prst="rect">
            <a:avLst/>
          </a:prstGeom>
          <a:noFill/>
        </p:spPr>
      </p:pic>
      <p:pic>
        <p:nvPicPr>
          <p:cNvPr id="31747" name="Picture 3" descr="C:\Users\win7\Downloads\imagenes presentacion\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428868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</a:t>
            </a:r>
            <a:r>
              <a:rPr lang="fr-FR" dirty="0" smtClean="0"/>
              <a:t>. Le développement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</p:txBody>
      </p:sp>
      <p:pic>
        <p:nvPicPr>
          <p:cNvPr id="32770" name="Picture 2" descr="C:\Users\win7\Downloads\imagenes presentacion\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214710" cy="4892718"/>
          </a:xfrm>
          <a:prstGeom prst="rect">
            <a:avLst/>
          </a:prstGeom>
          <a:noFill/>
        </p:spPr>
      </p:pic>
      <p:pic>
        <p:nvPicPr>
          <p:cNvPr id="32771" name="Picture 3" descr="C:\Users\win7\Downloads\imagenes presentacion\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14488"/>
            <a:ext cx="4913061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a. Les racines de la vie monastique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</p:txBody>
      </p:sp>
      <p:pic>
        <p:nvPicPr>
          <p:cNvPr id="1026" name="Picture 2" descr="C:\Users\win7\Downloads\imagenes presentacion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71810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C:\Users\win7\Downloads\imagenes presentacion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4449777" cy="3337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c. La </a:t>
            </a:r>
            <a:r>
              <a:rPr lang="fr-FR" dirty="0" err="1" smtClean="0"/>
              <a:t>R</a:t>
            </a:r>
            <a:r>
              <a:rPr lang="fr-FR" dirty="0" err="1" smtClean="0"/>
              <a:t>éstauration</a:t>
            </a:r>
            <a:r>
              <a:rPr lang="fr-FR" dirty="0" smtClean="0"/>
              <a:t> de Solesmes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</p:txBody>
      </p:sp>
      <p:pic>
        <p:nvPicPr>
          <p:cNvPr id="33794" name="Picture 2" descr="C:\Users\win7\Downloads\imagenes presentacion\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095744" cy="2764627"/>
          </a:xfrm>
          <a:prstGeom prst="rect">
            <a:avLst/>
          </a:prstGeom>
          <a:noFill/>
        </p:spPr>
      </p:pic>
      <p:pic>
        <p:nvPicPr>
          <p:cNvPr id="33795" name="Picture 3" descr="C:\Users\win7\Downloads\imagenes presentacion\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857628"/>
            <a:ext cx="5195876" cy="2670304"/>
          </a:xfrm>
          <a:prstGeom prst="rect">
            <a:avLst/>
          </a:prstGeom>
          <a:noFill/>
        </p:spPr>
      </p:pic>
      <p:pic>
        <p:nvPicPr>
          <p:cNvPr id="33796" name="Picture 4" descr="C:\Users\win7\Downloads\imagenes presentacion\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643050"/>
            <a:ext cx="4431919" cy="227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</a:t>
            </a:r>
            <a:r>
              <a:rPr lang="fr-FR" dirty="0" smtClean="0"/>
              <a:t>. Colloque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chant de Noël : </a:t>
            </a:r>
            <a:r>
              <a:rPr lang="fr-FR" i="1" dirty="0" smtClean="0"/>
              <a:t>Puer </a:t>
            </a:r>
            <a:r>
              <a:rPr lang="fr-FR" i="1" dirty="0" err="1" smtClean="0"/>
              <a:t>natus</a:t>
            </a:r>
            <a:r>
              <a:rPr lang="fr-FR" dirty="0" smtClean="0"/>
              <a:t> </a:t>
            </a:r>
            <a:r>
              <a:rPr lang="fr-FR" dirty="0" smtClean="0"/>
              <a:t>;</a:t>
            </a:r>
          </a:p>
          <a:p>
            <a:r>
              <a:rPr lang="fr-FR" dirty="0" smtClean="0"/>
              <a:t>et </a:t>
            </a:r>
            <a:r>
              <a:rPr lang="fr-FR" dirty="0" smtClean="0"/>
              <a:t>un chant de Pâques : </a:t>
            </a:r>
            <a:r>
              <a:rPr lang="fr-FR" i="1" dirty="0" err="1" smtClean="0"/>
              <a:t>Pascha</a:t>
            </a:r>
            <a:r>
              <a:rPr lang="fr-FR" i="1" dirty="0" smtClean="0"/>
              <a:t> </a:t>
            </a:r>
            <a:r>
              <a:rPr lang="fr-FR" i="1" dirty="0" err="1" smtClean="0"/>
              <a:t>nostrum</a:t>
            </a:r>
            <a:r>
              <a:rPr lang="fr-FR" i="1" dirty="0" smtClean="0"/>
              <a:t>.</a:t>
            </a:r>
            <a:endParaRPr lang="fr-FR" dirty="0" smtClean="0"/>
          </a:p>
        </p:txBody>
      </p:sp>
      <p:pic>
        <p:nvPicPr>
          <p:cNvPr id="34818" name="Picture 2" descr="C:\Users\win7\Downloads\imagenes presentacion\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6058"/>
            <a:ext cx="5429288" cy="3615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a. Les racines de la vie monastique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</p:txBody>
      </p:sp>
      <p:pic>
        <p:nvPicPr>
          <p:cNvPr id="2050" name="Picture 2" descr="C:\Users\win7\Downloads\imagenes presentacion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305553" cy="4729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a. Les racines de la vie monastique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smtClean="0"/>
              <a:t>révélation chrétienne et surtout l’exemple du Christ ont canalisé et élevé à un niveau surnaturel cette tendance de l’homme à se donner entièrement à </a:t>
            </a:r>
            <a:r>
              <a:rPr lang="fr-FR" dirty="0" smtClean="0"/>
              <a:t>Dieu.</a:t>
            </a:r>
            <a:endParaRPr lang="fr-FR" dirty="0"/>
          </a:p>
        </p:txBody>
      </p:sp>
      <p:pic>
        <p:nvPicPr>
          <p:cNvPr id="3074" name="Picture 2" descr="C:\Users\win7\Downloads\imagenes presentacion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86190"/>
            <a:ext cx="5046669" cy="2523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b. L’Ancien Testament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Élie, Elisée et les fils des prophètes (2Rois 4,38) </a:t>
            </a:r>
            <a:endParaRPr lang="fr-FR" dirty="0"/>
          </a:p>
        </p:txBody>
      </p:sp>
      <p:pic>
        <p:nvPicPr>
          <p:cNvPr id="4098" name="Picture 2" descr="C:\Users\win7\Downloads\imagenes presentacion\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4762500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b. L’Ancien Testament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Communauté des Esséniens </a:t>
            </a:r>
            <a:endParaRPr lang="fr-FR" dirty="0"/>
          </a:p>
        </p:txBody>
      </p:sp>
      <p:pic>
        <p:nvPicPr>
          <p:cNvPr id="5122" name="Picture 2" descr="C:\Users\win7\Downloads\imagenes presentacion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3857652" cy="2571768"/>
          </a:xfrm>
          <a:prstGeom prst="rect">
            <a:avLst/>
          </a:prstGeom>
          <a:noFill/>
        </p:spPr>
      </p:pic>
      <p:pic>
        <p:nvPicPr>
          <p:cNvPr id="5123" name="Picture 3" descr="C:\Users\win7\Downloads\imagenes presentacion\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86123"/>
            <a:ext cx="4214842" cy="280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b. Le Nouveau Testament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Saint Jean Baptiste</a:t>
            </a:r>
            <a:endParaRPr lang="fr-FR" dirty="0"/>
          </a:p>
        </p:txBody>
      </p:sp>
      <p:pic>
        <p:nvPicPr>
          <p:cNvPr id="6146" name="Picture 2" descr="C:\Users\win7\Downloads\imagenes presentacion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4488"/>
            <a:ext cx="2554553" cy="4654560"/>
          </a:xfrm>
          <a:prstGeom prst="rect">
            <a:avLst/>
          </a:prstGeom>
          <a:noFill/>
        </p:spPr>
      </p:pic>
      <p:pic>
        <p:nvPicPr>
          <p:cNvPr id="6147" name="Picture 3" descr="C:\Users\win7\Downloads\imagenes presentacion\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5286412" cy="3317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1225</TotalTime>
  <Words>595</Words>
  <Application>Microsoft Office PowerPoint</Application>
  <PresentationFormat>Affichage à l'écran (4:3)</PresentationFormat>
  <Paragraphs>84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Fonderie</vt:lpstr>
      <vt:lpstr>Réunion de formation</vt:lpstr>
      <vt:lpstr>1. Histoire de la vie monastique</vt:lpstr>
      <vt:lpstr>a. Les racines de la vie monastique</vt:lpstr>
      <vt:lpstr>a. Les racines de la vie monastique</vt:lpstr>
      <vt:lpstr>a. Les racines de la vie monastique</vt:lpstr>
      <vt:lpstr>a. Les racines de la vie monastique</vt:lpstr>
      <vt:lpstr>b. L’Ancien Testament</vt:lpstr>
      <vt:lpstr>b. L’Ancien Testament</vt:lpstr>
      <vt:lpstr>b. Le Nouveau Testament</vt:lpstr>
      <vt:lpstr>b. Le Nouveau Testament</vt:lpstr>
      <vt:lpstr>c. Jésus Christ, l’idéal de moine</vt:lpstr>
      <vt:lpstr>d. Les premières chrétiens</vt:lpstr>
      <vt:lpstr>d. Les premières chrétiens</vt:lpstr>
      <vt:lpstr>e. La fuga mundi</vt:lpstr>
      <vt:lpstr>e. La fuga mundi</vt:lpstr>
      <vt:lpstr>e. La fuga mundi</vt:lpstr>
      <vt:lpstr>e. La fuga mundi</vt:lpstr>
      <vt:lpstr>e. La fuga mundi</vt:lpstr>
      <vt:lpstr>e. La fuga mundi</vt:lpstr>
      <vt:lpstr>e. La fuga mundi</vt:lpstr>
      <vt:lpstr>e. La fuga mundi</vt:lpstr>
      <vt:lpstr>f. Saint Benoît de Nursie</vt:lpstr>
      <vt:lpstr>f. Saint Benoît de Nursie</vt:lpstr>
      <vt:lpstr>f. Saint Benoît de Nursie</vt:lpstr>
      <vt:lpstr>g. La Réforme carolingienne</vt:lpstr>
      <vt:lpstr>g. La Réforme carolingienne</vt:lpstr>
      <vt:lpstr>h. Xe-XIe siècles : Cluny</vt:lpstr>
      <vt:lpstr>i. XIIe siècle : Citeaux</vt:lpstr>
      <vt:lpstr>i. XIIe siècle : La Chartreuse</vt:lpstr>
      <vt:lpstr>j. XIIIe s. : Les ordres mendiants</vt:lpstr>
      <vt:lpstr>k. XVIe : La Compagnie de Jésus</vt:lpstr>
      <vt:lpstr>l. XIXe-XXe s. : Revitalisation</vt:lpstr>
      <vt:lpstr>2. Les éléments qui constituent l’état monastique </vt:lpstr>
      <vt:lpstr>a. L’élément essentiel</vt:lpstr>
      <vt:lpstr>b. Les moyens</vt:lpstr>
      <vt:lpstr>c. Le chant liturgique</vt:lpstr>
      <vt:lpstr>3. Brève histoire du chant grégorien</vt:lpstr>
      <vt:lpstr>a. Des origines</vt:lpstr>
      <vt:lpstr>b. Le développement</vt:lpstr>
      <vt:lpstr>c. La Réstauration de Solesmes</vt:lpstr>
      <vt:lpstr>d. Colloque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formation</dc:title>
  <dc:creator>win7</dc:creator>
  <cp:lastModifiedBy>win7</cp:lastModifiedBy>
  <cp:revision>28</cp:revision>
  <dcterms:created xsi:type="dcterms:W3CDTF">2020-09-11T12:36:37Z</dcterms:created>
  <dcterms:modified xsi:type="dcterms:W3CDTF">2020-09-12T09:02:34Z</dcterms:modified>
</cp:coreProperties>
</file>